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qLKk3Su6n3kRXHjzyUfczqPLk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9" name="Google Shape;14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7" name="Google Shape;207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4" name="Google Shape;21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2" name="Google Shape;16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8" name="Google Shape;16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4" name="Google Shape;17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0" name="Google Shape;18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6" name="Google Shape;18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3" name="Google Shape;193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0" name="Google Shape;20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usty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ajd tytułowy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zawartość" type="obj">
  <p:cSld name="OBJEC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główek sekcji" type="secHead">
  <p:cSld name="SECTION_HEAD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wa elementy zawartości" type="twoObj">
  <p:cSld name="TWO_OBJECT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2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ównanie" type="twoTxTwoObj">
  <p:cSld name="TWO_OBJECTS_WITH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6" name="Google Shape;106;p2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2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8" name="Google Shape;108;p2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lko tytuł" type="titleOnly">
  <p:cSld name="TITLE_ONL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usty" type="blank">
  <p:cSld name="BLANK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awartość z podpisem" type="objTx">
  <p:cSld name="OBJECT_WITH_CAPTION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24" name="Google Shape;124;p3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5" name="Google Shape;125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az z podpisem" type="picTx">
  <p:cSld name="PICTURE_WITH_CAPTION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3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2" name="Google Shape;13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tekst pionowy" type="vertTx">
  <p:cSld name="VERTICAL_TEX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główek sekcji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pionowy i tekst" type="vertTitleAndTx">
  <p:cSld name="VERTICAL_TITLE_AND_VERTICAL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wa elementy zawartości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ównanie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lko tytuł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awartość z podpisem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9" name="Google Shape;49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0" name="Google Shape;5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az z podpisem" type="picTx">
  <p:cSld name="PICTURE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7" name="Google Shape;5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tekst pionowy" type="vertTx">
  <p:cSld name="VERTICAL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pionowy i tekst" type="vertTitleAndTx">
  <p:cSld name="VERTICAL_TITLE_AND_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jedzdobrze.pl/drdietman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"/>
          <p:cNvSpPr/>
          <p:nvPr/>
        </p:nvSpPr>
        <p:spPr>
          <a:xfrm>
            <a:off x="1298700" y="1084900"/>
            <a:ext cx="9594600" cy="3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6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/>
          <p:nvPr/>
        </p:nvSpPr>
        <p:spPr>
          <a:xfrm>
            <a:off x="1412401" y="2461845"/>
            <a:ext cx="9367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7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Sprawdź swoje odżywianie</a:t>
            </a:r>
            <a:endParaRPr b="1" i="0" sz="7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7915875" y="2152250"/>
            <a:ext cx="9776400" cy="11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"/>
          <p:cNvSpPr/>
          <p:nvPr/>
        </p:nvSpPr>
        <p:spPr>
          <a:xfrm>
            <a:off x="1464450" y="1703999"/>
            <a:ext cx="92631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0"/>
          <p:cNvSpPr/>
          <p:nvPr/>
        </p:nvSpPr>
        <p:spPr>
          <a:xfrm>
            <a:off x="1402042" y="797750"/>
            <a:ext cx="93879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Kalografie widocznym poniżej widać, że przerwy pomiędzy posiłkami były nierównomierne. Ponadto pierwszy posiłek dostarczył zbyt dużo węglowodanów, a ostatni był zbyt obfity. </a:t>
            </a:r>
            <a:endParaRPr sz="28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1" name="Google Shape;211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4275" y="2556600"/>
            <a:ext cx="6823451" cy="345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1"/>
          <p:cNvSpPr/>
          <p:nvPr/>
        </p:nvSpPr>
        <p:spPr>
          <a:xfrm>
            <a:off x="1464450" y="1703999"/>
            <a:ext cx="92631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1"/>
          <p:cNvSpPr/>
          <p:nvPr/>
        </p:nvSpPr>
        <p:spPr>
          <a:xfrm>
            <a:off x="1336943" y="2344300"/>
            <a:ext cx="9263100" cy="26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Wystąpienie łącznie przynajmniej sześciu pól zabarwionych na czerwono w diagramie „paskowym” i Piramidzie Dobrego Odżywiania jest sygnałem, że troska o własne zdrowie nakazuje poprawienie swojego odżywianie się. </a:t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/>
          <p:nvPr/>
        </p:nvSpPr>
        <p:spPr>
          <a:xfrm>
            <a:off x="1464450" y="1703999"/>
            <a:ext cx="92631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"/>
          <p:cNvSpPr/>
          <p:nvPr/>
        </p:nvSpPr>
        <p:spPr>
          <a:xfrm>
            <a:off x="1652525" y="2487275"/>
            <a:ext cx="8709000" cy="30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Wiele osób jest przekonanych, że odżywiają się zdrowo. Sądzą tak, ponieważ unikają żywności z chemią oraz wysoko przetworzonej. Skupiają się na produktach naturalnych, chętnie ekologicznych. </a:t>
            </a:r>
            <a:br>
              <a:rPr b="0" i="0" lang="pl-PL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l-PL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l-PL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"/>
          <p:cNvSpPr/>
          <p:nvPr/>
        </p:nvSpPr>
        <p:spPr>
          <a:xfrm>
            <a:off x="1464450" y="1703999"/>
            <a:ext cx="92631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"/>
          <p:cNvSpPr/>
          <p:nvPr/>
        </p:nvSpPr>
        <p:spPr>
          <a:xfrm>
            <a:off x="1464443" y="1803150"/>
            <a:ext cx="9057600" cy="41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Osoby, które tak myślą mylą się. Nie uwzględniają, że organizm może funkcjonować prawidłowo tylko wtedy, gdy otrzymuje z jedzeniem wszystko, czego potrzebuje. Dla zachowania dobrego zdrowia koniecznym jest regularne dostarczanie z pożywieniem odpowiednich dawek energii oraz wszystkich potrzebnych składników odżywczych w odpowiednich ilościach. </a:t>
            </a:r>
            <a:endParaRPr sz="28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"/>
          <p:cNvSpPr/>
          <p:nvPr/>
        </p:nvSpPr>
        <p:spPr>
          <a:xfrm>
            <a:off x="1464450" y="1703999"/>
            <a:ext cx="92631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4"/>
          <p:cNvSpPr/>
          <p:nvPr/>
        </p:nvSpPr>
        <p:spPr>
          <a:xfrm>
            <a:off x="1386518" y="1921450"/>
            <a:ext cx="92631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Nieprawidłowe odżywianie, nawet jeśli nie powoduje nadwagi, predysponuje do rozwoju zaburzeń funkcjonowania organizmu. Z czasem zaczynamy odczuwać zmęczenie, dopadają nas stany depresyjne, mamy problemy ze snem, układem pokarmowym, nerwowym i kostno-stawowym. Ponadto wypadają nam włosy, łamią się paznokcie, a cera szarzeje. 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"/>
          <p:cNvSpPr/>
          <p:nvPr/>
        </p:nvSpPr>
        <p:spPr>
          <a:xfrm>
            <a:off x="1464450" y="1703999"/>
            <a:ext cx="92631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5"/>
          <p:cNvSpPr/>
          <p:nvPr/>
        </p:nvSpPr>
        <p:spPr>
          <a:xfrm>
            <a:off x="1509443" y="2423625"/>
            <a:ext cx="91731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Niektóre z tych zmian zachodzą powoli i </a:t>
            </a:r>
            <a:r>
              <a:rPr lang="pl-PL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b="0" i="0" lang="pl-PL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tego względu trudno zauważyć ich nasilanie się. Jednak wiele z nich z czasem prowadzi do chorób, które by nie wystąpiły, gdyby odżywianie się było prawidłowe. </a:t>
            </a:r>
            <a:endParaRPr sz="28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"/>
          <p:cNvSpPr/>
          <p:nvPr/>
        </p:nvSpPr>
        <p:spPr>
          <a:xfrm>
            <a:off x="1464450" y="1703999"/>
            <a:ext cx="92631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1464443" y="1822300"/>
            <a:ext cx="9263100" cy="3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Zachowaniu dobrego zdrowia sprzyja okresowe sprawdzanie poprawności odżywiania się. Służy do tego udostępniony bezpłatnie </a:t>
            </a:r>
            <a:r>
              <a:rPr b="0" i="0" lang="pl-PL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Program DrDietman</a:t>
            </a:r>
            <a:r>
              <a:rPr b="0" i="0" lang="pl-PL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Prezentuje on w prostej i przystępnej formie graficznej profesjonalną analizę prawidłowości odżywiania. Jest ona czytelna na pierwszy rzut oka, nawet dla osoby, która nie ma podstawowej wiedzy dietetycznej. 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/>
          <p:nvPr/>
        </p:nvSpPr>
        <p:spPr>
          <a:xfrm>
            <a:off x="3578564" y="5451682"/>
            <a:ext cx="5886600" cy="23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7"/>
          <p:cNvSpPr/>
          <p:nvPr/>
        </p:nvSpPr>
        <p:spPr>
          <a:xfrm>
            <a:off x="1520337" y="710275"/>
            <a:ext cx="9022800" cy="21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Prezentowana przez Program</a:t>
            </a:r>
            <a:r>
              <a:rPr lang="pl-PL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b="0" i="0" lang="pl-PL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Piramida Dobrego Odżywiania jest graficzn</a:t>
            </a:r>
            <a:r>
              <a:rPr lang="pl-PL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ym</a:t>
            </a:r>
            <a:r>
              <a:rPr b="0" i="0" lang="pl-PL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przedstawieniem spożycia produktów należących do ich poszczególnych grup. Kolor zielony wskazuje na odpowiednie spożycie, czerwony zaś na spożycie nadmierne, bądź niewystarczające.</a:t>
            </a:r>
            <a:endParaRPr sz="28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9413" y="3205900"/>
            <a:ext cx="5304626" cy="3032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"/>
          <p:cNvSpPr/>
          <p:nvPr/>
        </p:nvSpPr>
        <p:spPr>
          <a:xfrm>
            <a:off x="1464450" y="1703999"/>
            <a:ext cx="92631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8"/>
          <p:cNvSpPr/>
          <p:nvPr/>
        </p:nvSpPr>
        <p:spPr>
          <a:xfrm>
            <a:off x="1237788" y="698575"/>
            <a:ext cx="9489900" cy="30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przedstawia, na tzw. diagramie „paskowym” porównanie spożycia energii oraz 37 składników odżywczych z potrzebami organizmu. Kolor zielony oznacza spożycie prawidłowe, czerwony zaś, nadmierne bądź niewystarczające.  </a:t>
            </a:r>
            <a:endParaRPr sz="28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8112" y="2693625"/>
            <a:ext cx="6229275" cy="35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"/>
          <p:cNvSpPr/>
          <p:nvPr/>
        </p:nvSpPr>
        <p:spPr>
          <a:xfrm>
            <a:off x="1464450" y="1703999"/>
            <a:ext cx="92631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9"/>
          <p:cNvSpPr/>
          <p:nvPr/>
        </p:nvSpPr>
        <p:spPr>
          <a:xfrm>
            <a:off x="1402042" y="764700"/>
            <a:ext cx="93879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Kalograf przedstawia graficznie przybliżony przebieg dostaw energii do organizmu. Wykres widoczny poniżej prezentuje prawidłowe, regularne zasilanie organizmu energią.</a:t>
            </a:r>
            <a:endParaRPr sz="28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Google Shape;204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8450" y="2395375"/>
            <a:ext cx="7266599" cy="3851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rezentacja jedz dobrz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2020-04-29T07:56:00Z</dcterms:created>
  <dc:creator/>
</cp:coreProperties>
</file>