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3"/>
    <p:sldMasterId id="214748365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7" roundtripDataSignature="AMtx7mhqLKk3Su6n3kRXHjzyUfczqPLk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customschemas.google.com/relationships/presentationmetadata" Target="meta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pl-P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49" name="Google Shape;149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07" name="Google Shape;207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14" name="Google Shape;214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56" name="Google Shape;156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2" name="Google Shape;162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8" name="Google Shape;168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74" name="Google Shape;174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80" name="Google Shape;180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86" name="Google Shape;186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93" name="Google Shape;193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00" name="Google Shape;200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usty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lajd tytułowy" type="title">
  <p:cSld name="TITLE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81" name="Google Shape;81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tuł i zawartość" type="obj">
  <p:cSld name="OBJEC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" name="Google Shape;87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główek sekcji" type="secHead">
  <p:cSld name="SECTION_HEADER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3" name="Google Shape;93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wa elementy zawartości" type="twoObj">
  <p:cSld name="TWO_OBJECTS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9" name="Google Shape;99;p2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0" name="Google Shape;100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równanie" type="twoTxTwoObj">
  <p:cSld name="TWO_OBJECTS_WITH_TEXT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06" name="Google Shape;106;p2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" name="Google Shape;107;p2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08" name="Google Shape;108;p2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" name="Google Shape;109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lko tytuł" type="titleOnly">
  <p:cSld name="TITLE_ONLY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usty" type="blank">
  <p:cSld name="BLANK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Zawartość z podpisem" type="objTx">
  <p:cSld name="OBJECT_WITH_CAPTION_TEXT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3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24" name="Google Shape;124;p3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25" name="Google Shape;125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raz z podpisem" type="picTx">
  <p:cSld name="PICTURE_WITH_CAPTION_TEXT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3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1" name="Google Shape;131;p3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32" name="Google Shape;132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tuł i tekst pionowy" type="vertTx">
  <p:cSld name="VERTICAL_TEXT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3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" name="Google Shape;138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główek sekcji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2" name="Google Shape;22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tuł pionowy i tekst" type="vertTitleAndTx">
  <p:cSld name="VERTICAL_TITLE_AND_VERTICAL_TEXT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3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wa elementy zawartości" type="twoObj">
  <p:cSld name="TWO_OBJECT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równanie" type="twoTxTwoObj">
  <p:cSld name="TWO_OBJECTS_WITH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5" name="Google Shape;35;p1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7" name="Google Shape;37;p1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lko tytuł" type="titleOnly">
  <p:cSld name="TITLE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Zawartość z podpisem" type="objTx">
  <p:cSld name="OBJECT_WITH_CAPTIO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9" name="Google Shape;49;p1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0" name="Google Shape;50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raz z podpisem" type="picTx">
  <p:cSld name="PICTURE_WITH_CAPTION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1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7" name="Google Shape;5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tuł i tekst pionowy" type="vertTx">
  <p:cSld name="VERTICAL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" name="Google Shape;63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tuł pionowy i tekst" type="vertTitleAndTx">
  <p:cSld name="VERTICAL_TITLE_AND_VERTICAL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1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1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theme" Target="../theme/theme3.xml"/><Relationship Id="rId10" Type="http://schemas.openxmlformats.org/officeDocument/2006/relationships/slideLayout" Target="../slideLayouts/slideLayout9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9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4" name="Google Shape;74;p2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Google Shape;75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Google Shape;76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jedzdobrze.pl/drdietman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"/>
          <p:cNvSpPr/>
          <p:nvPr/>
        </p:nvSpPr>
        <p:spPr>
          <a:xfrm>
            <a:off x="1298700" y="1084900"/>
            <a:ext cx="9594600" cy="3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t/>
            </a:r>
            <a:endParaRPr b="0" i="0" sz="6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"/>
          <p:cNvSpPr/>
          <p:nvPr/>
        </p:nvSpPr>
        <p:spPr>
          <a:xfrm>
            <a:off x="1412401" y="2461845"/>
            <a:ext cx="93672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l-PL" sz="7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Sprawdź swoje odżywianie</a:t>
            </a:r>
            <a:endParaRPr b="1" i="0" sz="7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"/>
          <p:cNvSpPr txBox="1"/>
          <p:nvPr/>
        </p:nvSpPr>
        <p:spPr>
          <a:xfrm>
            <a:off x="7915875" y="2152250"/>
            <a:ext cx="9776400" cy="114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0"/>
          <p:cNvSpPr/>
          <p:nvPr/>
        </p:nvSpPr>
        <p:spPr>
          <a:xfrm>
            <a:off x="1464450" y="1703999"/>
            <a:ext cx="9263100" cy="34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10"/>
          <p:cNvSpPr/>
          <p:nvPr/>
        </p:nvSpPr>
        <p:spPr>
          <a:xfrm>
            <a:off x="1402042" y="797750"/>
            <a:ext cx="9387900" cy="23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l-PL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Kalografie widocznym poniżej widać, że przerwy pomiędzy posiłkami były nierównomierne. Ponadto pierwszy posiłek dostarczył zbyt dużo węglowodanów, a ostatni był zbyt obfity. </a:t>
            </a:r>
            <a:endParaRPr sz="2800"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1" name="Google Shape;211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84275" y="2556600"/>
            <a:ext cx="6823451" cy="345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1"/>
          <p:cNvSpPr/>
          <p:nvPr/>
        </p:nvSpPr>
        <p:spPr>
          <a:xfrm>
            <a:off x="1464450" y="1703999"/>
            <a:ext cx="9263100" cy="34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11"/>
          <p:cNvSpPr/>
          <p:nvPr/>
        </p:nvSpPr>
        <p:spPr>
          <a:xfrm>
            <a:off x="1336943" y="2344300"/>
            <a:ext cx="9263100" cy="26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l-PL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Wystąpienie łącznie przynajmniej sześciu pól zabarwionych na czerwono w diagramie „paskowym” i Piramidzie Dobrego Odżywiania jest sygnałem, że troska o własne zdrowie nakazuje poprawienie swojego odżywianie się. </a:t>
            </a:r>
            <a:endParaRPr b="1" sz="2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"/>
          <p:cNvSpPr/>
          <p:nvPr/>
        </p:nvSpPr>
        <p:spPr>
          <a:xfrm>
            <a:off x="1464450" y="1703999"/>
            <a:ext cx="9263100" cy="34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"/>
          <p:cNvSpPr/>
          <p:nvPr/>
        </p:nvSpPr>
        <p:spPr>
          <a:xfrm>
            <a:off x="1652525" y="2487275"/>
            <a:ext cx="8709000" cy="30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l-PL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Wiele osób jest przekonanych, że odżywiają się zdrowo. Sądzą tak, ponieważ unikają żywności z chemią oraz wysoko przetworzonej. Skupiają się na produktach naturalnych, chętnie ekologicznych. </a:t>
            </a:r>
            <a:br>
              <a:rPr b="0" i="0" lang="pl-PL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pl-PL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pl-PL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"/>
          <p:cNvSpPr/>
          <p:nvPr/>
        </p:nvSpPr>
        <p:spPr>
          <a:xfrm>
            <a:off x="1464450" y="1703999"/>
            <a:ext cx="9263100" cy="34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3"/>
          <p:cNvSpPr/>
          <p:nvPr/>
        </p:nvSpPr>
        <p:spPr>
          <a:xfrm>
            <a:off x="1464443" y="1803150"/>
            <a:ext cx="9057600" cy="415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l-PL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Osoby, które tak myślą mylą się. Nie uwzględniają, że organizm może funkcjonować prawidłowo tylko wtedy, gdy otrzymuje z jedzeniem wszystko, czego potrzebuje. Dla zachowania dobrego zdrowia koniecznym jest regularne dostarczanie z pożywieniem odpowiednich dawek energii oraz wszystkich potrzebnych składników odżywczych w odpowiednich ilościach. </a:t>
            </a:r>
            <a:endParaRPr sz="2800"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4"/>
          <p:cNvSpPr/>
          <p:nvPr/>
        </p:nvSpPr>
        <p:spPr>
          <a:xfrm>
            <a:off x="1464450" y="1703999"/>
            <a:ext cx="9263100" cy="34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4"/>
          <p:cNvSpPr/>
          <p:nvPr/>
        </p:nvSpPr>
        <p:spPr>
          <a:xfrm>
            <a:off x="1386518" y="1921450"/>
            <a:ext cx="92631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l-PL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Nieprawidłowe odżywianie, nawet jeśli nie powoduje nadwagi, predysponuje do rozwoju zaburzeń funkcjonowania organizmu. Z czasem zaczynamy odczuwać zmęczenie, dopadają nas stany depresyjne, mamy problemy ze snem, układem pokarmowym, nerwowym i kostno-stawowym. Ponadto wypadają nam włosy, łamią się paznokcie, a cera szarzeje. 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5"/>
          <p:cNvSpPr/>
          <p:nvPr/>
        </p:nvSpPr>
        <p:spPr>
          <a:xfrm>
            <a:off x="1464450" y="1703999"/>
            <a:ext cx="9263100" cy="34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5"/>
          <p:cNvSpPr/>
          <p:nvPr/>
        </p:nvSpPr>
        <p:spPr>
          <a:xfrm>
            <a:off x="1509443" y="2423625"/>
            <a:ext cx="9173100" cy="23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l-PL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Niektóre z tych zmian zachodzą powoli i </a:t>
            </a:r>
            <a:r>
              <a:rPr lang="pl-PL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</a:t>
            </a:r>
            <a:r>
              <a:rPr b="0" i="0" lang="pl-PL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tego względu trudno zauważyć ich nasilanie się. Jednak wiele z nich z czasem prowadzi do chorób, które by nie wystąpiły, gdyby odżywianie się było prawidłowe. </a:t>
            </a:r>
            <a:endParaRPr sz="2800"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6"/>
          <p:cNvSpPr/>
          <p:nvPr/>
        </p:nvSpPr>
        <p:spPr>
          <a:xfrm>
            <a:off x="1464450" y="1703999"/>
            <a:ext cx="9263100" cy="34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6"/>
          <p:cNvSpPr/>
          <p:nvPr/>
        </p:nvSpPr>
        <p:spPr>
          <a:xfrm>
            <a:off x="1464443" y="1822300"/>
            <a:ext cx="9263100" cy="378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l-PL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Zachowaniu dobrego zdrowia sprzyja okresowe sprawdzanie poprawności odżywiania się. Służy do tego udostępniony bezpłatnie </a:t>
            </a:r>
            <a:r>
              <a:rPr b="0" i="0" lang="pl-PL" sz="2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Program DrDietman</a:t>
            </a:r>
            <a:r>
              <a:rPr b="0" i="0" lang="pl-PL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Prezentuje on w prostej i przystępnej formie graficznej profesjonalną analizę prawidłowości odżywiania. Jest ona czytelna na pierwszy rzut oka, nawet dla osoby, która nie ma podstawowej wiedzy dietetycznej. 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7"/>
          <p:cNvSpPr/>
          <p:nvPr/>
        </p:nvSpPr>
        <p:spPr>
          <a:xfrm>
            <a:off x="3578564" y="5451682"/>
            <a:ext cx="5886600" cy="23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7"/>
          <p:cNvSpPr/>
          <p:nvPr/>
        </p:nvSpPr>
        <p:spPr>
          <a:xfrm>
            <a:off x="1520337" y="710275"/>
            <a:ext cx="9022800" cy="21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l-PL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Prezentowana przez Program</a:t>
            </a:r>
            <a:r>
              <a:rPr lang="pl-PL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</a:t>
            </a:r>
            <a:r>
              <a:rPr b="0" i="0" lang="pl-PL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Piramida Dobrego Odżywiania jest graficzn</a:t>
            </a:r>
            <a:r>
              <a:rPr lang="pl-PL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ym</a:t>
            </a:r>
            <a:r>
              <a:rPr b="0" i="0" lang="pl-PL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przedstawieniem spożycia produktów należących do ich poszczególnych grup. Kolor zielony wskazuje na odpowiednie spożycie, czerwony zaś na spożycie nadmierne, bądź niewystarczające.</a:t>
            </a:r>
            <a:endParaRPr sz="2800"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0" name="Google Shape;190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79413" y="3205900"/>
            <a:ext cx="5304626" cy="3032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8"/>
          <p:cNvSpPr/>
          <p:nvPr/>
        </p:nvSpPr>
        <p:spPr>
          <a:xfrm>
            <a:off x="1464450" y="1703999"/>
            <a:ext cx="9263100" cy="34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8"/>
          <p:cNvSpPr/>
          <p:nvPr/>
        </p:nvSpPr>
        <p:spPr>
          <a:xfrm>
            <a:off x="1237788" y="698575"/>
            <a:ext cx="9489900" cy="30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l-PL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 przedstawia, na tzw. diagramie „paskowym” porównanie spożycia energii oraz 37 składników odżywczych z potrzebami organizmu. Kolor zielony oznacza spożycie prawidłowe, czerwony zaś, nadmierne bądź niewystarczające.  </a:t>
            </a:r>
            <a:endParaRPr sz="2800"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7" name="Google Shape;197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68112" y="2693625"/>
            <a:ext cx="6229275" cy="3528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9"/>
          <p:cNvSpPr/>
          <p:nvPr/>
        </p:nvSpPr>
        <p:spPr>
          <a:xfrm>
            <a:off x="1464450" y="1703999"/>
            <a:ext cx="9263100" cy="34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9"/>
          <p:cNvSpPr/>
          <p:nvPr/>
        </p:nvSpPr>
        <p:spPr>
          <a:xfrm>
            <a:off x="1402042" y="764700"/>
            <a:ext cx="9387900" cy="23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l-PL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Kalograf przedstawia graficznie przybliżony przebieg dostaw energii do organizmu. Wykres widoczny poniżej prezentuje prawidłowe, regularne zasilanie organizmu energią.</a:t>
            </a:r>
            <a:endParaRPr sz="2800"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4" name="Google Shape;204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98450" y="2395375"/>
            <a:ext cx="7266599" cy="3851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prezentacja jedz dobrz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2020-04-29T07:56:00Z</dcterms:created>
  <dc:creator/>
</cp:coreProperties>
</file>